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5" d="100"/>
          <a:sy n="55" d="100"/>
        </p:scale>
        <p:origin x="1620" y="9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142990" y="7152180"/>
            <a:ext cx="6353111" cy="216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00" b="1" dirty="0">
                <a:solidFill>
                  <a:srgbClr val="0057A8"/>
                </a:solidFill>
                <a:effectLst/>
                <a:latin typeface="Helvetica" panose="020B0604020202020204" pitchFamily="34" charset="0"/>
                <a:ea typeface="Times New Roman" panose="02020603050405020304" pitchFamily="18" charset="0"/>
                <a:cs typeface="HelveticaNeueLT-Roman"/>
              </a:rPr>
              <a:t>A Well Presented Two Bedroom Ground Floor Retirement Apartment Situated </a:t>
            </a:r>
          </a:p>
          <a:p>
            <a:pPr algn="ctr">
              <a:lnSpc>
                <a:spcPct val="127000"/>
              </a:lnSpc>
            </a:pPr>
            <a:r>
              <a:rPr lang="en-GB" sz="1300" b="1" dirty="0">
                <a:solidFill>
                  <a:srgbClr val="0057A8"/>
                </a:solidFill>
                <a:effectLst/>
                <a:latin typeface="Helvetica" panose="020B0604020202020204" pitchFamily="34" charset="0"/>
                <a:ea typeface="Times New Roman" panose="02020603050405020304" pitchFamily="18" charset="0"/>
                <a:cs typeface="HelveticaNeueLT-Roman"/>
              </a:rPr>
              <a:t>In A Popular Development Close to Exmouth Hospital</a:t>
            </a:r>
            <a:r>
              <a:rPr lang="en-GB" sz="1300" b="1" dirty="0">
                <a:solidFill>
                  <a:srgbClr val="0057A8"/>
                </a:solidFill>
                <a:latin typeface="Helvetica" panose="020B0604020202020204" pitchFamily="34" charset="0"/>
                <a:ea typeface="Times New Roman" panose="02020603050405020304" pitchFamily="18" charset="0"/>
                <a:cs typeface="HelveticaNeueLT-Roman"/>
              </a:rPr>
              <a:t> </a:t>
            </a:r>
            <a:r>
              <a:rPr lang="en-GB" sz="1300" b="1" dirty="0">
                <a:solidFill>
                  <a:srgbClr val="0057A8"/>
                </a:solidFill>
                <a:effectLst/>
                <a:latin typeface="Helvetica" panose="020B0604020202020204" pitchFamily="34" charset="0"/>
                <a:ea typeface="Times New Roman" panose="02020603050405020304" pitchFamily="18" charset="0"/>
                <a:cs typeface="HelveticaNeueLT-Roman"/>
              </a:rPr>
              <a:t>&amp; Town Centre</a:t>
            </a:r>
          </a:p>
          <a:p>
            <a:pPr algn="ctr">
              <a:lnSpc>
                <a:spcPct val="127000"/>
              </a:lnSpc>
            </a:pPr>
            <a:endParaRPr lang="en-GB" sz="700" dirty="0">
              <a:solidFill>
                <a:srgbClr val="000000"/>
              </a:solidFill>
              <a:latin typeface="Helvetica" panose="020B0604020202020204" pitchFamily="34" charset="0"/>
              <a:ea typeface="Times New Roman" panose="02020603050405020304" pitchFamily="18" charset="0"/>
              <a:cs typeface="HelveticaNeueLT-Roman"/>
            </a:endParaRPr>
          </a:p>
          <a:p>
            <a:pPr algn="ctr">
              <a:lnSpc>
                <a:spcPct val="127000"/>
              </a:lnSpc>
            </a:pPr>
            <a:r>
              <a:rPr lang="en-GB" sz="1100" dirty="0">
                <a:solidFill>
                  <a:srgbClr val="000000"/>
                </a:solidFill>
                <a:latin typeface="Helvetica" panose="020B0604020202020204" pitchFamily="34" charset="0"/>
                <a:ea typeface="Times New Roman" panose="02020603050405020304" pitchFamily="18" charset="0"/>
                <a:cs typeface="HelveticaNeueLT-Roman"/>
              </a:rPr>
              <a:t>Reception Hall With Built-In Cupboards</a:t>
            </a:r>
            <a:r>
              <a:rPr lang="en-GB" sz="1100" dirty="0">
                <a:solidFill>
                  <a:srgbClr val="000000"/>
                </a:solidFill>
                <a:effectLst/>
                <a:latin typeface="Helvetica" panose="020B0604020202020204" pitchFamily="34" charset="0"/>
                <a:ea typeface="Times New Roman" panose="02020603050405020304" pitchFamily="18" charset="0"/>
                <a:cs typeface="HelveticaNeueLT-Roman"/>
              </a:rPr>
              <a:t> • </a:t>
            </a:r>
            <a:r>
              <a:rPr lang="en-GB" sz="1100" dirty="0">
                <a:solidFill>
                  <a:srgbClr val="000000"/>
                </a:solidFill>
                <a:latin typeface="Helvetica" panose="020B0604020202020204" pitchFamily="34" charset="0"/>
                <a:ea typeface="Times New Roman" panose="02020603050405020304" pitchFamily="18" charset="0"/>
                <a:cs typeface="HelveticaNeueLT-Roman"/>
              </a:rPr>
              <a:t>Spacious Lounge/Dining Room With Square Bay Window</a:t>
            </a:r>
            <a:r>
              <a:rPr lang="en-GB" sz="1100" dirty="0">
                <a:solidFill>
                  <a:srgbClr val="000000"/>
                </a:solidFill>
                <a:effectLst/>
                <a:latin typeface="Helvetica" panose="020B0604020202020204" pitchFamily="34" charset="0"/>
                <a:ea typeface="Times New Roman" panose="02020603050405020304" pitchFamily="18" charset="0"/>
                <a:cs typeface="HelveticaNeueLT-Roman"/>
              </a:rPr>
              <a:t> • </a:t>
            </a:r>
            <a:r>
              <a:rPr lang="en-GB" sz="1100" dirty="0">
                <a:solidFill>
                  <a:srgbClr val="000000"/>
                </a:solidFill>
                <a:latin typeface="Helvetica" panose="020B0604020202020204" pitchFamily="34" charset="0"/>
                <a:ea typeface="Times New Roman" panose="02020603050405020304" pitchFamily="18" charset="0"/>
                <a:cs typeface="HelveticaNeueLT-Roman"/>
              </a:rPr>
              <a:t>Fitted Kitchen With Integrated Appliances</a:t>
            </a:r>
            <a:r>
              <a:rPr lang="en-GB" sz="1100" dirty="0">
                <a:solidFill>
                  <a:srgbClr val="000000"/>
                </a:solidFill>
                <a:effectLst/>
                <a:latin typeface="Helvetica" panose="020B0604020202020204" pitchFamily="34" charset="0"/>
                <a:ea typeface="Times New Roman" panose="02020603050405020304" pitchFamily="18" charset="0"/>
                <a:cs typeface="HelveticaNeueLT-Roman"/>
              </a:rPr>
              <a:t> • Two Double Bedrooms – </a:t>
            </a: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Main Bedroom With Built-in Double Wardrobe • Stylish Modern Shower Room/WC • </a:t>
            </a:r>
            <a:endParaRPr lang="en-GB" sz="1100" dirty="0">
              <a:effectLst/>
              <a:latin typeface="Times New Roman" panose="02020603050405020304" pitchFamily="18" charset="0"/>
              <a:ea typeface="Times New Roman" panose="02020603050405020304" pitchFamily="18" charset="0"/>
            </a:endParaRP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Electric Heating • Double Glazed Windows • </a:t>
            </a: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Excellent Communal Facilities Including Residents Lounge &amp; Laundry Room • </a:t>
            </a:r>
            <a:endParaRPr lang="en-GB" sz="1100" dirty="0">
              <a:effectLst/>
              <a:latin typeface="Times New Roman" panose="02020603050405020304" pitchFamily="18" charset="0"/>
              <a:ea typeface="Times New Roman" panose="02020603050405020304" pitchFamily="18" charset="0"/>
            </a:endParaRP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NeueLT-Roman"/>
              </a:rPr>
              <a:t>Communal Gardens &amp; Residents Parking Area • NO ONWARD CHAIN </a:t>
            </a:r>
            <a:r>
              <a:rPr lang="en-GB" sz="1050" dirty="0">
                <a:solidFill>
                  <a:srgbClr val="000000"/>
                </a:solidFill>
                <a:effectLst/>
                <a:latin typeface="Helvetica" panose="020B0604020202020204" pitchFamily="34" charset="0"/>
                <a:ea typeface="Times New Roman" panose="02020603050405020304" pitchFamily="18" charset="0"/>
                <a:cs typeface="HelveticaNeueLT-Roman"/>
              </a:rPr>
              <a:t>•</a:t>
            </a:r>
            <a:endParaRPr lang="en-GB" sz="105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9687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169,950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23 Exmouth Court, Long Causeway, Exmouth, Devon, EX8 1TB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0" name="Picture 39">
            <a:extLst>
              <a:ext uri="{FF2B5EF4-FFF2-40B4-BE49-F238E27FC236}">
                <a16:creationId xmlns:a16="http://schemas.microsoft.com/office/drawing/2014/main" id="{B1F3BDB5-8DD0-287E-2232-90AFDF9D1AD1}"/>
              </a:ext>
            </a:extLst>
          </p:cNvPr>
          <p:cNvPicPr>
            <a:picLocks noChangeAspect="1"/>
          </p:cNvPicPr>
          <p:nvPr/>
        </p:nvPicPr>
        <p:blipFill>
          <a:blip r:embed="rId3"/>
          <a:srcRect/>
          <a:stretch/>
        </p:blipFill>
        <p:spPr>
          <a:xfrm>
            <a:off x="-6670622" y="4794767"/>
            <a:ext cx="902191" cy="544217"/>
          </a:xfrm>
          <a:prstGeom prst="rect">
            <a:avLst/>
          </a:prstGeom>
          <a:ln>
            <a:solidFill>
              <a:schemeClr val="tx1"/>
            </a:solidFill>
          </a:ln>
        </p:spPr>
      </p:pic>
      <p:pic>
        <p:nvPicPr>
          <p:cNvPr id="42" name="Picture 41">
            <a:extLst>
              <a:ext uri="{FF2B5EF4-FFF2-40B4-BE49-F238E27FC236}">
                <a16:creationId xmlns:a16="http://schemas.microsoft.com/office/drawing/2014/main" id="{453BCDA0-7B32-5BE6-CCCC-98087AC2B99B}"/>
              </a:ext>
            </a:extLst>
          </p:cNvPr>
          <p:cNvPicPr>
            <a:picLocks noChangeAspect="1"/>
          </p:cNvPicPr>
          <p:nvPr/>
        </p:nvPicPr>
        <p:blipFill>
          <a:blip r:embed="rId3"/>
          <a:srcRect/>
          <a:stretch/>
        </p:blipFill>
        <p:spPr>
          <a:xfrm>
            <a:off x="-6167523" y="629215"/>
            <a:ext cx="932121" cy="549761"/>
          </a:xfrm>
          <a:prstGeom prst="rect">
            <a:avLst/>
          </a:prstGeom>
          <a:ln>
            <a:solidFill>
              <a:schemeClr val="tx1"/>
            </a:solidFill>
          </a:ln>
        </p:spPr>
      </p:pic>
      <p:pic>
        <p:nvPicPr>
          <p:cNvPr id="44" name="Picture 43">
            <a:extLst>
              <a:ext uri="{FF2B5EF4-FFF2-40B4-BE49-F238E27FC236}">
                <a16:creationId xmlns:a16="http://schemas.microsoft.com/office/drawing/2014/main" id="{1738A9BE-26A7-A3CA-51A6-9E064EB15B62}"/>
              </a:ext>
            </a:extLst>
          </p:cNvPr>
          <p:cNvPicPr>
            <a:picLocks noChangeAspect="1"/>
          </p:cNvPicPr>
          <p:nvPr/>
        </p:nvPicPr>
        <p:blipFill>
          <a:blip r:embed="rId3"/>
          <a:srcRect/>
          <a:stretch/>
        </p:blipFill>
        <p:spPr>
          <a:xfrm>
            <a:off x="-3172474" y="-1809985"/>
            <a:ext cx="1518964" cy="1041221"/>
          </a:xfrm>
          <a:prstGeom prst="rect">
            <a:avLst/>
          </a:prstGeom>
          <a:ln>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4">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C2CD335F-5FC5-D4C8-DBB1-0A7A31EE0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990" y="2614071"/>
            <a:ext cx="6353111" cy="4455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5C4805-B950-352F-BB40-FE473ADCB2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79" y="629215"/>
            <a:ext cx="3167112" cy="2361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930B01-55A0-12A3-59E1-3C5DE1131E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918" y="629215"/>
            <a:ext cx="3150468" cy="2361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67EF95F-CA73-85DB-BE9A-6A0D68B697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579" y="3147165"/>
            <a:ext cx="3161456" cy="218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3DF74D4-97DD-2CC2-86B8-2BB9883DFD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3262" y="3147165"/>
            <a:ext cx="3150468" cy="21838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A931D51-F67C-4F71-1817-AFE4585DA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579" y="5488604"/>
            <a:ext cx="3158220" cy="20918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BA73183-7D9D-EA68-31D8-A1F7492975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3262" y="5483619"/>
            <a:ext cx="3138546" cy="21025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screenshot, diagram, number&#10;&#10;Description automatically generated">
            <a:extLst>
              <a:ext uri="{FF2B5EF4-FFF2-40B4-BE49-F238E27FC236}">
                <a16:creationId xmlns:a16="http://schemas.microsoft.com/office/drawing/2014/main" id="{12CC39A4-1708-08E9-6ACB-043504D8E9FC}"/>
              </a:ext>
            </a:extLst>
          </p:cNvPr>
          <p:cNvPicPr>
            <a:picLocks noChangeAspect="1"/>
          </p:cNvPicPr>
          <p:nvPr/>
        </p:nvPicPr>
        <p:blipFill>
          <a:blip r:embed="rId12"/>
          <a:stretch>
            <a:fillRect/>
          </a:stretch>
        </p:blipFill>
        <p:spPr>
          <a:xfrm>
            <a:off x="2816377" y="7995922"/>
            <a:ext cx="2023985" cy="1488260"/>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886396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23 Exmouth Court, Long Causeway, Exmouth, Devon, EX8 1TB</a:t>
            </a:r>
            <a:endPar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gn="ctr"/>
            <a:endParaRPr lang="en-GB" sz="7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Communal Entrance with door entry intercom system. The Apartment is located on the </a:t>
            </a:r>
            <a:r>
              <a:rPr lang="en-GB" sz="1200" b="1" dirty="0">
                <a:latin typeface="Helvetica" panose="020B0604020202020204" pitchFamily="34" charset="0"/>
                <a:cs typeface="Helvetica" panose="020B0604020202020204" pitchFamily="34" charset="0"/>
              </a:rPr>
              <a:t>GROUND FLOOR </a:t>
            </a:r>
            <a:r>
              <a:rPr lang="en-GB" sz="1200" dirty="0">
                <a:latin typeface="Helvetica" panose="020B0604020202020204" pitchFamily="34" charset="0"/>
                <a:cs typeface="Helvetica" panose="020B0604020202020204" pitchFamily="34" charset="0"/>
              </a:rPr>
              <a:t>and approached via own private front door with letterbox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LOBBY: </a:t>
            </a:r>
            <a:r>
              <a:rPr lang="en-GB" sz="1200" dirty="0">
                <a:latin typeface="Helvetica" panose="020B0604020202020204" pitchFamily="34" charset="0"/>
                <a:cs typeface="Helvetica" panose="020B0604020202020204" pitchFamily="34" charset="0"/>
              </a:rPr>
              <a:t>With inner door leading to the: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a:t>
            </a:r>
            <a:r>
              <a:rPr lang="en-GB" sz="1200" dirty="0">
                <a:latin typeface="Helvetica" panose="020B0604020202020204" pitchFamily="34" charset="0"/>
                <a:cs typeface="Helvetica" panose="020B0604020202020204" pitchFamily="34" charset="0"/>
              </a:rPr>
              <a:t>: With door entry phone; good sized coats cupboard with coat rack and housing the electric consumer units; further fitted shelved storage cupboard; spacious airing cupboard with slatted shelving and housing the water cylinder; night storage heater; coved ceiling.</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15' 8" x 13' 0" (4.78m x 3.96m) maximum measurement into uPVC double glazed square bay window; feature fire surround housing electric coal effect fire; night storage heater; television point; telephone point; coved ceiling; glazed panelled double doors leading to the: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9' 10" x 6' 3" (3m x 1.91m) Fitted with a range of patterned work top surfaces with tiled surrounds; range of base cupboards, drawer units, integrated fridge and freezer beneath work tops; inset one and a half bowl single drainer sink unit with mixer tap over; inset four ring halogen hob with extractor hood over; built-in oven with cupboards above and below; matching range of wall units at eye-level with concealed lighting beneath; coved ceiling; electric plinth heater; uPVC double glazed window.</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13' 5" x 9' 8" (4.09m x 2.95m) maximum measurement into doorway recess. uPVC double glazed window; electric wall heater; built-in double wardrobe with clothes rail and shelf and adjoining shelved cupboard; coved ceiling; telephone point; wall mounted mirror-fronted cabinet</a:t>
            </a:r>
          </a:p>
          <a:p>
            <a:r>
              <a:rPr lang="en-GB" sz="1200" dirty="0">
                <a:latin typeface="Helvetica" panose="020B0604020202020204" pitchFamily="34" charset="0"/>
                <a:cs typeface="Helvetica" panose="020B0604020202020204" pitchFamily="34" charset="0"/>
              </a:rPr>
              <a:t>.</a:t>
            </a:r>
          </a:p>
          <a:p>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11' 5" x 9' 0" (3.48m x 2.74m) uPVC double glazed window; electric wall heater;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Comprising of a double-width shower cubicle with shower unit, hand rail and sliding shower splash screen doors; wash hand basin set in display surface with fitted mirror and light/shaver socket over, cupboards beneath; WC with concealed cistern and display surface over; fully tiled walls; coved ceiling; electric wall heater; heated electric towel rail; extractor fan.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Exmouth Court enjoys attractive communal gardens with seating areas, there is also a </a:t>
            </a:r>
            <a:r>
              <a:rPr lang="en-GB" sz="1200" b="1" dirty="0">
                <a:latin typeface="Helvetica" panose="020B0604020202020204" pitchFamily="34" charset="0"/>
                <a:cs typeface="Helvetica" panose="020B0604020202020204" pitchFamily="34" charset="0"/>
              </a:rPr>
              <a:t>PARKING AREA.</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AND OUTGOINGS</a:t>
            </a:r>
            <a:r>
              <a:rPr lang="en-GB" sz="1200" dirty="0">
                <a:latin typeface="Helvetica" panose="020B0604020202020204" pitchFamily="34" charset="0"/>
                <a:cs typeface="Helvetica" panose="020B0604020202020204" pitchFamily="34" charset="0"/>
              </a:rPr>
              <a:t>: The annual service charge for April 2024 is </a:t>
            </a:r>
            <a:r>
              <a:rPr lang="en-GB" sz="1200" dirty="0" err="1">
                <a:latin typeface="Helvetica" panose="020B0604020202020204" pitchFamily="34" charset="0"/>
                <a:cs typeface="Helvetica" panose="020B0604020202020204" pitchFamily="34" charset="0"/>
              </a:rPr>
              <a:t>approx</a:t>
            </a:r>
            <a:r>
              <a:rPr lang="en-GB" sz="1200" dirty="0">
                <a:latin typeface="Helvetica" panose="020B0604020202020204" pitchFamily="34" charset="0"/>
                <a:cs typeface="Helvetica" panose="020B0604020202020204" pitchFamily="34" charset="0"/>
              </a:rPr>
              <a:t> £3,071.81 and the annual ground rent is currently £200.</a:t>
            </a: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400" dirty="0">
                <a:solidFill>
                  <a:srgbClr val="333333"/>
                </a:solidFill>
                <a:effectLst/>
                <a:latin typeface="Helvetica" panose="020B0604020202020204" pitchFamily="34" charset="0"/>
                <a:ea typeface="Times New Roman" panose="02020603050405020304" pitchFamily="18" charset="0"/>
                <a:cs typeface="Helvetica-Bold"/>
              </a:rPr>
            </a:br>
            <a:endParaRPr lang="en-GB" sz="1200" dirty="0">
              <a:effectLst/>
              <a:latin typeface="Times New Roman" panose="02020603050405020304" pitchFamily="18" charset="0"/>
              <a:ea typeface="Times New Roman" panose="02020603050405020304" pitchFamily="18"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400" b="1" dirty="0">
                <a:solidFill>
                  <a:srgbClr val="333333"/>
                </a:solidFill>
                <a:effectLst/>
                <a:latin typeface="Helvetica" panose="020B0604020202020204" pitchFamily="34" charset="0"/>
                <a:ea typeface="Times New Roman" panose="02020603050405020304" pitchFamily="18" charset="0"/>
                <a:cs typeface="Helvetica-Bold"/>
              </a:rPr>
              <a:t>:</a:t>
            </a:r>
            <a:r>
              <a:rPr lang="en-GB" sz="1400" dirty="0">
                <a:solidFill>
                  <a:srgbClr val="333333"/>
                </a:solidFill>
                <a:effectLst/>
                <a:latin typeface="Helvetica" panose="020B0604020202020204" pitchFamily="34" charset="0"/>
                <a:ea typeface="Times New Roman" panose="02020603050405020304" pitchFamily="18" charset="0"/>
                <a:cs typeface="Helvetica-Bold"/>
              </a:rPr>
              <a:t>   </a:t>
            </a:r>
            <a:endParaRPr lang="en-GB" sz="14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4BDCB3E7-91F1-F9FC-0A53-E10E998EC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1913861"/>
            <a:ext cx="6429244" cy="654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768</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14</cp:revision>
  <cp:lastPrinted>2024-03-06T13:19:40Z</cp:lastPrinted>
  <dcterms:created xsi:type="dcterms:W3CDTF">2023-03-19T13:39:10Z</dcterms:created>
  <dcterms:modified xsi:type="dcterms:W3CDTF">2024-03-06T13:19:43Z</dcterms:modified>
</cp:coreProperties>
</file>